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notesMasterIdLst>
    <p:notesMasterId r:id="rId25"/>
  </p:notesMasterIdLst>
  <p:sldIdLst>
    <p:sldId id="256" r:id="rId3"/>
    <p:sldId id="267" r:id="rId4"/>
    <p:sldId id="275" r:id="rId5"/>
    <p:sldId id="257" r:id="rId6"/>
    <p:sldId id="266" r:id="rId7"/>
    <p:sldId id="273" r:id="rId8"/>
    <p:sldId id="271" r:id="rId9"/>
    <p:sldId id="278" r:id="rId10"/>
    <p:sldId id="258" r:id="rId11"/>
    <p:sldId id="260" r:id="rId12"/>
    <p:sldId id="277" r:id="rId13"/>
    <p:sldId id="261" r:id="rId14"/>
    <p:sldId id="263" r:id="rId15"/>
    <p:sldId id="259" r:id="rId16"/>
    <p:sldId id="264" r:id="rId17"/>
    <p:sldId id="265" r:id="rId18"/>
    <p:sldId id="268" r:id="rId19"/>
    <p:sldId id="269" r:id="rId20"/>
    <p:sldId id="270" r:id="rId21"/>
    <p:sldId id="272" r:id="rId22"/>
    <p:sldId id="276"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94"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7BAA2-602D-45B0-BF39-3DF1E39C2B66}" type="datetimeFigureOut">
              <a:rPr lang="en-US" smtClean="0"/>
              <a:pPr/>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F9112-9BD7-411C-A0E2-AA6F1F263419}" type="slidenum">
              <a:rPr lang="en-US" smtClean="0"/>
              <a:pPr/>
              <a:t>‹#›</a:t>
            </a:fld>
            <a:endParaRPr lang="en-US"/>
          </a:p>
        </p:txBody>
      </p:sp>
    </p:spTree>
    <p:extLst>
      <p:ext uri="{BB962C8B-B14F-4D97-AF65-F5344CB8AC3E}">
        <p14:creationId xmlns:p14="http://schemas.microsoft.com/office/powerpoint/2010/main" val="160842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Samples? (See </a:t>
            </a:r>
            <a:r>
              <a:rPr lang="en-US" dirty="0" err="1" smtClean="0"/>
              <a:t>Hoos</a:t>
            </a:r>
            <a:r>
              <a:rPr lang="en-US" dirty="0" smtClean="0"/>
              <a:t> Career Guide)</a:t>
            </a:r>
            <a:endParaRPr lang="en-US" dirty="0"/>
          </a:p>
        </p:txBody>
      </p:sp>
      <p:sp>
        <p:nvSpPr>
          <p:cNvPr id="4" name="Slide Number Placeholder 3"/>
          <p:cNvSpPr>
            <a:spLocks noGrp="1"/>
          </p:cNvSpPr>
          <p:nvPr>
            <p:ph type="sldNum" sz="quarter" idx="10"/>
          </p:nvPr>
        </p:nvSpPr>
        <p:spPr/>
        <p:txBody>
          <a:bodyPr/>
          <a:lstStyle/>
          <a:p>
            <a:fld id="{FDFF9112-9BD7-411C-A0E2-AA6F1F263419}" type="slidenum">
              <a:rPr lang="en-US" smtClean="0"/>
              <a:pPr/>
              <a:t>7</a:t>
            </a:fld>
            <a:endParaRPr lang="en-US"/>
          </a:p>
        </p:txBody>
      </p:sp>
    </p:spTree>
    <p:extLst>
      <p:ext uri="{BB962C8B-B14F-4D97-AF65-F5344CB8AC3E}">
        <p14:creationId xmlns:p14="http://schemas.microsoft.com/office/powerpoint/2010/main" val="115294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specialized worker types? Is there a website to link to with info about the other</a:t>
            </a:r>
            <a:r>
              <a:rPr lang="en-US" baseline="0" dirty="0" smtClean="0"/>
              <a:t> scales and the GS scale? Please include</a:t>
            </a:r>
            <a:endParaRPr lang="en-US" dirty="0"/>
          </a:p>
        </p:txBody>
      </p:sp>
      <p:sp>
        <p:nvSpPr>
          <p:cNvPr id="4" name="Slide Number Placeholder 3"/>
          <p:cNvSpPr>
            <a:spLocks noGrp="1"/>
          </p:cNvSpPr>
          <p:nvPr>
            <p:ph type="sldNum" sz="quarter" idx="10"/>
          </p:nvPr>
        </p:nvSpPr>
        <p:spPr/>
        <p:txBody>
          <a:bodyPr/>
          <a:lstStyle/>
          <a:p>
            <a:fld id="{FDFF9112-9BD7-411C-A0E2-AA6F1F263419}" type="slidenum">
              <a:rPr lang="en-US" smtClean="0"/>
              <a:pPr/>
              <a:t>15</a:t>
            </a:fld>
            <a:endParaRPr lang="en-US"/>
          </a:p>
        </p:txBody>
      </p:sp>
    </p:spTree>
    <p:extLst>
      <p:ext uri="{BB962C8B-B14F-4D97-AF65-F5344CB8AC3E}">
        <p14:creationId xmlns:p14="http://schemas.microsoft.com/office/powerpoint/2010/main" val="225798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286245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369855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420746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A58352-C1E6-43A1-8E1C-78761B0FC13F}" type="datetimeFigureOut">
              <a:rPr lang="en-US" smtClean="0"/>
              <a:pPr/>
              <a:t>5/28/2015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9CF307-120F-464A-B87F-D0F470E05E9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9CF307-120F-464A-B87F-D0F470E05E9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9CF307-120F-464A-B87F-D0F470E05E9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9CF307-120F-464A-B87F-D0F470E05E9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9CF307-120F-464A-B87F-D0F470E05E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9CF307-120F-464A-B87F-D0F470E05E9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9CF307-120F-464A-B87F-D0F470E05E9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9CF307-120F-464A-B87F-D0F470E05E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426704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9CF307-120F-464A-B87F-D0F470E05E9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9CF307-120F-464A-B87F-D0F470E05E9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9CF307-120F-464A-B87F-D0F470E05E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58352-C1E6-43A1-8E1C-78761B0FC13F}"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29798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1823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58352-C1E6-43A1-8E1C-78761B0FC13F}"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397170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58352-C1E6-43A1-8E1C-78761B0FC13F}"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58560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8352-C1E6-43A1-8E1C-78761B0FC13F}"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120098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161137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8352-C1E6-43A1-8E1C-78761B0FC13F}"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CF307-120F-464A-B87F-D0F470E05E91}" type="slidenum">
              <a:rPr lang="en-US" smtClean="0"/>
              <a:pPr/>
              <a:t>‹#›</a:t>
            </a:fld>
            <a:endParaRPr lang="en-US"/>
          </a:p>
        </p:txBody>
      </p:sp>
    </p:spTree>
    <p:extLst>
      <p:ext uri="{BB962C8B-B14F-4D97-AF65-F5344CB8AC3E}">
        <p14:creationId xmlns:p14="http://schemas.microsoft.com/office/powerpoint/2010/main" val="202643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58352-C1E6-43A1-8E1C-78761B0FC13F}" type="datetimeFigureOut">
              <a:rPr lang="en-US" smtClean="0"/>
              <a:pPr/>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CF307-120F-464A-B87F-D0F470E05E91}" type="slidenum">
              <a:rPr lang="en-US" smtClean="0"/>
              <a:pPr/>
              <a:t>‹#›</a:t>
            </a:fld>
            <a:endParaRPr lang="en-US"/>
          </a:p>
        </p:txBody>
      </p:sp>
    </p:spTree>
    <p:extLst>
      <p:ext uri="{BB962C8B-B14F-4D97-AF65-F5344CB8AC3E}">
        <p14:creationId xmlns:p14="http://schemas.microsoft.com/office/powerpoint/2010/main" val="539997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A58352-C1E6-43A1-8E1C-78761B0FC13F}" type="datetimeFigureOut">
              <a:rPr lang="en-US" smtClean="0"/>
              <a:pPr/>
              <a:t>5/28/2015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F9CF307-120F-464A-B87F-D0F470E05E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0"/>
            <a:ext cx="7315200" cy="2439362"/>
          </a:xfrm>
        </p:spPr>
        <p:txBody>
          <a:bodyPr>
            <a:normAutofit/>
          </a:bodyPr>
          <a:lstStyle/>
          <a:p>
            <a:r>
              <a:rPr lang="en-US" dirty="0" smtClean="0"/>
              <a:t>Applying for a Federal Government Job</a:t>
            </a:r>
            <a:endParaRPr lang="en-US" dirty="0"/>
          </a:p>
        </p:txBody>
      </p:sp>
      <p:pic>
        <p:nvPicPr>
          <p:cNvPr id="5" name="Picture 4" descr="ECO_header_simple.png"/>
          <p:cNvPicPr>
            <a:picLocks noChangeAspect="1"/>
          </p:cNvPicPr>
          <p:nvPr/>
        </p:nvPicPr>
        <p:blipFill>
          <a:blip r:embed="rId2" cstate="print"/>
          <a:stretch>
            <a:fillRect/>
          </a:stretch>
        </p:blipFill>
        <p:spPr>
          <a:xfrm>
            <a:off x="457200" y="381000"/>
            <a:ext cx="4706122" cy="6949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90872"/>
          </a:xfrm>
        </p:spPr>
        <p:txBody>
          <a:bodyPr>
            <a:normAutofit fontScale="92500" lnSpcReduction="10000"/>
          </a:bodyPr>
          <a:lstStyle/>
          <a:p>
            <a:r>
              <a:rPr lang="en-US" dirty="0" smtClean="0"/>
              <a:t>Personal Information:</a:t>
            </a:r>
          </a:p>
          <a:p>
            <a:pPr lvl="1"/>
            <a:r>
              <a:rPr lang="en-US" dirty="0" smtClean="0"/>
              <a:t>Full legal name, contact info</a:t>
            </a:r>
          </a:p>
          <a:p>
            <a:pPr lvl="1"/>
            <a:r>
              <a:rPr lang="en-US" dirty="0" smtClean="0"/>
              <a:t>Indicate veterans’ preference category (+ points)</a:t>
            </a:r>
          </a:p>
          <a:p>
            <a:pPr lvl="1"/>
            <a:r>
              <a:rPr lang="en-US" dirty="0" smtClean="0"/>
              <a:t>Indicate U.S. citizenship </a:t>
            </a:r>
          </a:p>
          <a:p>
            <a:pPr lvl="2"/>
            <a:r>
              <a:rPr lang="en-US" dirty="0" smtClean="0"/>
              <a:t>REQUIRED for most federal jobs</a:t>
            </a:r>
          </a:p>
          <a:p>
            <a:r>
              <a:rPr lang="en-US" dirty="0" smtClean="0"/>
              <a:t>Objective</a:t>
            </a:r>
          </a:p>
          <a:p>
            <a:pPr lvl="1"/>
            <a:r>
              <a:rPr lang="en-US" dirty="0" smtClean="0"/>
              <a:t>= the job announcement number</a:t>
            </a:r>
          </a:p>
          <a:p>
            <a:r>
              <a:rPr lang="en-US" dirty="0" smtClean="0"/>
              <a:t>Profile</a:t>
            </a:r>
          </a:p>
          <a:p>
            <a:pPr lvl="1"/>
            <a:r>
              <a:rPr lang="en-US" dirty="0" smtClean="0"/>
              <a:t>Your personal statement</a:t>
            </a:r>
          </a:p>
          <a:p>
            <a:r>
              <a:rPr lang="en-US" dirty="0" smtClean="0"/>
              <a:t>Education</a:t>
            </a:r>
          </a:p>
          <a:p>
            <a:pPr lvl="1"/>
            <a:r>
              <a:rPr lang="en-US" dirty="0" smtClean="0"/>
              <a:t>High school, college name and location</a:t>
            </a:r>
          </a:p>
          <a:p>
            <a:pPr lvl="1"/>
            <a:r>
              <a:rPr lang="en-US" dirty="0" smtClean="0"/>
              <a:t>Degree awarded, date received (or expected)</a:t>
            </a:r>
          </a:p>
          <a:p>
            <a:pPr lvl="1"/>
            <a:r>
              <a:rPr lang="en-US" dirty="0" smtClean="0"/>
              <a:t>GPA </a:t>
            </a:r>
            <a:endParaRPr lang="en-US" dirty="0"/>
          </a:p>
        </p:txBody>
      </p:sp>
      <p:sp>
        <p:nvSpPr>
          <p:cNvPr id="2" name="Title 1"/>
          <p:cNvSpPr>
            <a:spLocks noGrp="1"/>
          </p:cNvSpPr>
          <p:nvPr>
            <p:ph type="title"/>
          </p:nvPr>
        </p:nvSpPr>
        <p:spPr/>
        <p:txBody>
          <a:bodyPr>
            <a:normAutofit fontScale="90000"/>
          </a:bodyPr>
          <a:lstStyle/>
          <a:p>
            <a:r>
              <a:rPr lang="en-US" dirty="0" smtClean="0"/>
              <a:t>Application Process:</a:t>
            </a:r>
            <a:br>
              <a:rPr lang="en-US" dirty="0" smtClean="0"/>
            </a:br>
            <a:r>
              <a:rPr lang="en-US" dirty="0" smtClean="0"/>
              <a:t>Resume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2209800" cy="5668962"/>
          </a:xfrm>
        </p:spPr>
        <p:txBody>
          <a:bodyPr>
            <a:normAutofit/>
          </a:bodyPr>
          <a:lstStyle/>
          <a:p>
            <a:r>
              <a:rPr lang="en-US" dirty="0" smtClean="0"/>
              <a:t>Sample Resume 1</a:t>
            </a:r>
            <a:r>
              <a:rPr lang="en-US" baseline="30000" dirty="0" smtClean="0"/>
              <a:t>st</a:t>
            </a:r>
            <a:r>
              <a:rPr lang="en-US" dirty="0" smtClean="0"/>
              <a:t>  page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000" dirty="0" smtClean="0"/>
              <a:t>- from </a:t>
            </a:r>
            <a:r>
              <a:rPr lang="en-US" sz="1000" dirty="0" err="1" smtClean="0"/>
              <a:t>Hoos</a:t>
            </a:r>
            <a:r>
              <a:rPr lang="en-US" sz="1000" dirty="0" smtClean="0"/>
              <a:t> Guide, a publication of University Career Services</a:t>
            </a:r>
            <a:endParaRPr lang="en-US" sz="1000" dirty="0"/>
          </a:p>
        </p:txBody>
      </p:sp>
      <p:pic>
        <p:nvPicPr>
          <p:cNvPr id="1026" name="Picture 2" descr="C:\Users\loj2fz\Desktop\HoosGuide_Page_36.jpg"/>
          <p:cNvPicPr>
            <a:picLocks noChangeAspect="1" noChangeArrowheads="1"/>
          </p:cNvPicPr>
          <p:nvPr/>
        </p:nvPicPr>
        <p:blipFill>
          <a:blip r:embed="rId2" cstate="print"/>
          <a:srcRect l="5299" t="9741" r="47600" b="23195"/>
          <a:stretch>
            <a:fillRect/>
          </a:stretch>
        </p:blipFill>
        <p:spPr bwMode="auto">
          <a:xfrm>
            <a:off x="3200400" y="132805"/>
            <a:ext cx="5791200" cy="64530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dirty="0" smtClean="0"/>
              <a:t>Work Experience</a:t>
            </a:r>
          </a:p>
          <a:p>
            <a:pPr lvl="1"/>
            <a:r>
              <a:rPr lang="en-US" dirty="0" smtClean="0"/>
              <a:t>Job title, with employer’s name and address, and supervisor’s phone number</a:t>
            </a:r>
          </a:p>
          <a:p>
            <a:pPr lvl="1"/>
            <a:r>
              <a:rPr lang="en-US" dirty="0" smtClean="0"/>
              <a:t>Start and end dates, hours per week, salary</a:t>
            </a:r>
          </a:p>
          <a:p>
            <a:pPr lvl="1"/>
            <a:r>
              <a:rPr lang="en-US" dirty="0" smtClean="0"/>
              <a:t>Duties and Accomplishments</a:t>
            </a:r>
          </a:p>
          <a:p>
            <a:pPr lvl="2"/>
            <a:r>
              <a:rPr lang="en-US" dirty="0" smtClean="0"/>
              <a:t>Specific duties you performed (in relation to job you’re applying for) and how often</a:t>
            </a:r>
          </a:p>
          <a:p>
            <a:pPr lvl="2"/>
            <a:r>
              <a:rPr lang="en-US" dirty="0" smtClean="0"/>
              <a:t>End results of those duties</a:t>
            </a:r>
          </a:p>
          <a:p>
            <a:pPr lvl="2"/>
            <a:r>
              <a:rPr lang="en-US" dirty="0" smtClean="0"/>
              <a:t>Your role in those duties (independently, in a team, as a team leader, as a supervisor or manager)</a:t>
            </a:r>
          </a:p>
        </p:txBody>
      </p:sp>
      <p:sp>
        <p:nvSpPr>
          <p:cNvPr id="2" name="Title 1"/>
          <p:cNvSpPr>
            <a:spLocks noGrp="1"/>
          </p:cNvSpPr>
          <p:nvPr>
            <p:ph type="title"/>
          </p:nvPr>
        </p:nvSpPr>
        <p:spPr/>
        <p:txBody>
          <a:bodyPr>
            <a:normAutofit fontScale="90000"/>
          </a:bodyPr>
          <a:lstStyle/>
          <a:p>
            <a:r>
              <a:rPr lang="en-US" dirty="0" smtClean="0"/>
              <a:t>Application Process:</a:t>
            </a:r>
            <a:br>
              <a:rPr lang="en-US" dirty="0" smtClean="0"/>
            </a:br>
            <a:r>
              <a:rPr lang="en-US" dirty="0" smtClean="0"/>
              <a:t>Resume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Other Qualifications</a:t>
            </a:r>
          </a:p>
          <a:p>
            <a:pPr lvl="1"/>
            <a:r>
              <a:rPr lang="en-US" dirty="0" smtClean="0"/>
              <a:t>Skills</a:t>
            </a:r>
          </a:p>
          <a:p>
            <a:pPr lvl="2"/>
            <a:r>
              <a:rPr lang="en-US" dirty="0" smtClean="0"/>
              <a:t>Ex.  Other languages, computer software/hardware, typing speed</a:t>
            </a:r>
          </a:p>
          <a:p>
            <a:pPr lvl="1"/>
            <a:r>
              <a:rPr lang="en-US" dirty="0" smtClean="0"/>
              <a:t>Current certificates and licenses</a:t>
            </a:r>
          </a:p>
          <a:p>
            <a:pPr lvl="1"/>
            <a:r>
              <a:rPr lang="en-US" dirty="0" smtClean="0"/>
              <a:t>Honors, awards and special accomplishments</a:t>
            </a:r>
          </a:p>
          <a:p>
            <a:pPr lvl="2"/>
            <a:r>
              <a:rPr lang="en-US" dirty="0" smtClean="0"/>
              <a:t>Ex. Publications, memberships in professional or honor societies, leadership activities, public speaking </a:t>
            </a:r>
          </a:p>
          <a:p>
            <a:pPr lvl="1"/>
            <a:r>
              <a:rPr lang="en-US" dirty="0" smtClean="0"/>
              <a:t>Training courses (title and year)</a:t>
            </a:r>
            <a:endParaRPr lang="en-US" dirty="0"/>
          </a:p>
        </p:txBody>
      </p:sp>
      <p:sp>
        <p:nvSpPr>
          <p:cNvPr id="2" name="Title 1"/>
          <p:cNvSpPr>
            <a:spLocks noGrp="1"/>
          </p:cNvSpPr>
          <p:nvPr>
            <p:ph type="title"/>
          </p:nvPr>
        </p:nvSpPr>
        <p:spPr/>
        <p:txBody>
          <a:bodyPr>
            <a:normAutofit fontScale="90000"/>
          </a:bodyPr>
          <a:lstStyle/>
          <a:p>
            <a:r>
              <a:rPr lang="en-US" dirty="0" smtClean="0"/>
              <a:t>Application Process:</a:t>
            </a:r>
            <a:br>
              <a:rPr lang="en-US" dirty="0" smtClean="0"/>
            </a:br>
            <a:r>
              <a:rPr lang="en-US" dirty="0" smtClean="0"/>
              <a:t>Resume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2613" t="40461" r="35201" b="23771"/>
          <a:stretch>
            <a:fillRect/>
          </a:stretch>
        </p:blipFill>
        <p:spPr bwMode="auto">
          <a:xfrm>
            <a:off x="0" y="1524000"/>
            <a:ext cx="8915400" cy="4724400"/>
          </a:xfrm>
          <a:prstGeom prst="rect">
            <a:avLst/>
          </a:prstGeom>
          <a:noFill/>
          <a:ln w="9525">
            <a:noFill/>
            <a:miter lim="800000"/>
            <a:headEnd/>
            <a:tailEnd/>
          </a:ln>
        </p:spPr>
      </p:pic>
      <p:sp>
        <p:nvSpPr>
          <p:cNvPr id="2" name="Title 1"/>
          <p:cNvSpPr>
            <a:spLocks noGrp="1"/>
          </p:cNvSpPr>
          <p:nvPr>
            <p:ph type="title"/>
          </p:nvPr>
        </p:nvSpPr>
        <p:spPr>
          <a:xfrm>
            <a:off x="381000" y="228600"/>
            <a:ext cx="4876800" cy="1096962"/>
          </a:xfrm>
        </p:spPr>
        <p:txBody>
          <a:bodyPr>
            <a:normAutofit/>
          </a:bodyPr>
          <a:lstStyle/>
          <a:p>
            <a:r>
              <a:rPr lang="en-US" dirty="0" smtClean="0"/>
              <a:t>Always include…</a:t>
            </a:r>
            <a:endParaRPr lang="en-US" dirty="0"/>
          </a:p>
        </p:txBody>
      </p:sp>
      <p:sp>
        <p:nvSpPr>
          <p:cNvPr id="5" name="Oval 4"/>
          <p:cNvSpPr/>
          <p:nvPr/>
        </p:nvSpPr>
        <p:spPr>
          <a:xfrm>
            <a:off x="0" y="1981200"/>
            <a:ext cx="426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00400" y="3048000"/>
            <a:ext cx="1524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886200"/>
            <a:ext cx="1981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267200" y="609600"/>
            <a:ext cx="1752600" cy="1524000"/>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304801"/>
            <a:ext cx="3124200" cy="923330"/>
          </a:xfrm>
          <a:prstGeom prst="rect">
            <a:avLst/>
          </a:prstGeom>
          <a:noFill/>
        </p:spPr>
        <p:txBody>
          <a:bodyPr wrap="square" rtlCol="0">
            <a:spAutoFit/>
          </a:bodyPr>
          <a:lstStyle/>
          <a:p>
            <a:r>
              <a:rPr lang="en-US" b="1" dirty="0" smtClean="0"/>
              <a:t>- Job Announcement Number</a:t>
            </a:r>
          </a:p>
          <a:p>
            <a:r>
              <a:rPr lang="en-US" b="1" dirty="0" smtClean="0"/>
              <a:t>- Series &amp; Grade</a:t>
            </a:r>
          </a:p>
          <a:p>
            <a:r>
              <a:rPr lang="en-US" b="1" dirty="0" smtClean="0"/>
              <a:t>- Location</a:t>
            </a:r>
            <a:endParaRPr lang="en-US" b="1" dirty="0"/>
          </a:p>
        </p:txBody>
      </p:sp>
      <p:cxnSp>
        <p:nvCxnSpPr>
          <p:cNvPr id="24" name="Straight Arrow Connector 23"/>
          <p:cNvCxnSpPr/>
          <p:nvPr/>
        </p:nvCxnSpPr>
        <p:spPr>
          <a:xfrm flipH="1">
            <a:off x="4876800" y="3276600"/>
            <a:ext cx="281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467600" y="41910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96200" y="1143000"/>
            <a:ext cx="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67600" y="1295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610600" y="1295400"/>
            <a:ext cx="0" cy="2895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4495800"/>
          </a:xfrm>
        </p:spPr>
        <p:txBody>
          <a:bodyPr>
            <a:normAutofit fontScale="92500" lnSpcReduction="10000"/>
          </a:bodyPr>
          <a:lstStyle/>
          <a:p>
            <a:r>
              <a:rPr lang="en-US" dirty="0" smtClean="0"/>
              <a:t>The General Schedule (GS) level describes the pay scale of a government employee. </a:t>
            </a:r>
          </a:p>
          <a:p>
            <a:pPr lvl="1"/>
            <a:r>
              <a:rPr lang="en-US" dirty="0" smtClean="0"/>
              <a:t>Entry-level undergraduate positions range from GS 5-7</a:t>
            </a:r>
          </a:p>
          <a:p>
            <a:r>
              <a:rPr lang="en-US" dirty="0" smtClean="0"/>
              <a:t>If the job announcement gives multiple levels, put the lowest level you would accept on your resume</a:t>
            </a:r>
          </a:p>
          <a:p>
            <a:r>
              <a:rPr lang="en-US" dirty="0" smtClean="0"/>
              <a:t>Employees within different agencies may be paid under separate pay systems </a:t>
            </a:r>
          </a:p>
          <a:p>
            <a:pPr lvl="1"/>
            <a:r>
              <a:rPr lang="en-US" dirty="0" smtClean="0"/>
              <a:t>Other scales: Senior Executive Service (SES), Dept. of Veteran Affairs (VN), Federal Wage System (FWS)</a:t>
            </a:r>
          </a:p>
          <a:p>
            <a:pPr lvl="1">
              <a:buNone/>
            </a:pPr>
            <a:endParaRPr lang="en-US" dirty="0" smtClean="0"/>
          </a:p>
          <a:p>
            <a:pPr lvl="1">
              <a:buNone/>
            </a:pPr>
            <a:r>
              <a:rPr lang="en-US" dirty="0" smtClean="0"/>
              <a:t>For more information, see: opm.gov/</a:t>
            </a:r>
            <a:r>
              <a:rPr lang="en-US" dirty="0" err="1" smtClean="0"/>
              <a:t>faqs</a:t>
            </a:r>
            <a:r>
              <a:rPr lang="en-US" dirty="0" smtClean="0"/>
              <a:t>/topic/employment</a:t>
            </a:r>
          </a:p>
          <a:p>
            <a:pPr lvl="1">
              <a:buNone/>
            </a:pPr>
            <a:endParaRPr lang="en-US" dirty="0" smtClean="0"/>
          </a:p>
        </p:txBody>
      </p:sp>
      <p:sp>
        <p:nvSpPr>
          <p:cNvPr id="2" name="Title 1"/>
          <p:cNvSpPr>
            <a:spLocks noGrp="1"/>
          </p:cNvSpPr>
          <p:nvPr>
            <p:ph type="title"/>
          </p:nvPr>
        </p:nvSpPr>
        <p:spPr/>
        <p:txBody>
          <a:bodyPr/>
          <a:lstStyle/>
          <a:p>
            <a:r>
              <a:rPr lang="en-US" dirty="0" smtClean="0"/>
              <a:t>Series Levels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lnSpcReduction="10000"/>
          </a:bodyPr>
          <a:lstStyle/>
          <a:p>
            <a:pPr>
              <a:buNone/>
            </a:pPr>
            <a:r>
              <a:rPr lang="en-US" dirty="0" smtClean="0"/>
              <a:t> = Knowledge, Skills, and Abilities Assessment</a:t>
            </a:r>
          </a:p>
          <a:p>
            <a:r>
              <a:rPr lang="en-US" dirty="0" smtClean="0"/>
              <a:t>½-1 pg. written anecdotes that illustrate how you meet specific job requirements</a:t>
            </a:r>
          </a:p>
          <a:p>
            <a:r>
              <a:rPr lang="en-US" dirty="0" smtClean="0"/>
              <a:t>Tips:</a:t>
            </a:r>
          </a:p>
          <a:p>
            <a:pPr lvl="1"/>
            <a:r>
              <a:rPr lang="en-US" b="1" dirty="0" smtClean="0"/>
              <a:t>Be specific. </a:t>
            </a:r>
            <a:r>
              <a:rPr lang="en-US" dirty="0" smtClean="0"/>
              <a:t>Choose multiple examples that showcase your experience</a:t>
            </a:r>
          </a:p>
          <a:p>
            <a:pPr lvl="1"/>
            <a:r>
              <a:rPr lang="en-US" b="1" dirty="0" smtClean="0"/>
              <a:t>Use a PAR statement. </a:t>
            </a:r>
            <a:r>
              <a:rPr lang="en-US" dirty="0" smtClean="0"/>
              <a:t>Problem you faced, approach you took, resolution</a:t>
            </a:r>
          </a:p>
          <a:p>
            <a:pPr lvl="1"/>
            <a:r>
              <a:rPr lang="en-US" b="1" dirty="0" smtClean="0"/>
              <a:t>Relate your experiences. </a:t>
            </a:r>
            <a:r>
              <a:rPr lang="en-US" dirty="0" smtClean="0"/>
              <a:t>If you lack certain job skills, illustrate strengths you have that are similar to the skills needed. </a:t>
            </a:r>
          </a:p>
          <a:p>
            <a:pPr lvl="1"/>
            <a:r>
              <a:rPr lang="en-US" b="1" dirty="0" smtClean="0"/>
              <a:t>Reiterate key words and phrases </a:t>
            </a:r>
            <a:r>
              <a:rPr lang="en-US" dirty="0" smtClean="0"/>
              <a:t>listed in the vacancy notice</a:t>
            </a:r>
            <a:endParaRPr lang="en-US" dirty="0"/>
          </a:p>
          <a:p>
            <a:pPr>
              <a:buNone/>
            </a:pPr>
            <a:endParaRPr lang="en-US" dirty="0" smtClean="0"/>
          </a:p>
        </p:txBody>
      </p:sp>
      <p:sp>
        <p:nvSpPr>
          <p:cNvPr id="2" name="Title 1"/>
          <p:cNvSpPr>
            <a:spLocks noGrp="1"/>
          </p:cNvSpPr>
          <p:nvPr>
            <p:ph type="title"/>
          </p:nvPr>
        </p:nvSpPr>
        <p:spPr/>
        <p:txBody>
          <a:bodyPr>
            <a:normAutofit fontScale="90000"/>
          </a:bodyPr>
          <a:lstStyle/>
          <a:p>
            <a:r>
              <a:rPr lang="en-US" dirty="0" smtClean="0"/>
              <a:t>Application Process: </a:t>
            </a:r>
            <a:br>
              <a:rPr lang="en-US" dirty="0" smtClean="0"/>
            </a:br>
            <a:r>
              <a:rPr lang="en-US" dirty="0" smtClean="0"/>
              <a:t>The KSA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dirty="0" smtClean="0"/>
              <a:t>Questionnaires and Tests</a:t>
            </a:r>
          </a:p>
          <a:p>
            <a:pPr lvl="1"/>
            <a:r>
              <a:rPr lang="en-US" dirty="0" smtClean="0"/>
              <a:t>Listed on the vacancy announcement</a:t>
            </a:r>
          </a:p>
          <a:p>
            <a:pPr lvl="1"/>
            <a:r>
              <a:rPr lang="en-US" dirty="0" smtClean="0"/>
              <a:t>Showcase your skills, like a condensed KSA</a:t>
            </a:r>
          </a:p>
          <a:p>
            <a:pPr lvl="1"/>
            <a:r>
              <a:rPr lang="en-US" dirty="0" smtClean="0"/>
              <a:t>Often reviewed before employer looks at your resume</a:t>
            </a:r>
          </a:p>
          <a:p>
            <a:r>
              <a:rPr lang="en-US" dirty="0" smtClean="0"/>
              <a:t>Other Materials</a:t>
            </a:r>
          </a:p>
          <a:p>
            <a:pPr lvl="1"/>
            <a:r>
              <a:rPr lang="en-US" dirty="0" smtClean="0"/>
              <a:t>Some agencies ask for college transcripts, writing samples, or copies of job-related certificates</a:t>
            </a:r>
            <a:endParaRPr lang="en-US" b="1" dirty="0"/>
          </a:p>
        </p:txBody>
      </p:sp>
      <p:sp>
        <p:nvSpPr>
          <p:cNvPr id="2" name="Title 1"/>
          <p:cNvSpPr>
            <a:spLocks noGrp="1"/>
          </p:cNvSpPr>
          <p:nvPr>
            <p:ph type="title"/>
          </p:nvPr>
        </p:nvSpPr>
        <p:spPr>
          <a:xfrm>
            <a:off x="457200" y="381000"/>
            <a:ext cx="8229600" cy="1143000"/>
          </a:xfrm>
        </p:spPr>
        <p:txBody>
          <a:bodyPr>
            <a:normAutofit/>
          </a:bodyPr>
          <a:lstStyle/>
          <a:p>
            <a:r>
              <a:rPr lang="en-US" dirty="0" smtClean="0"/>
              <a:t>Additional Materials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Wait at least 3 weeks after the closing date before contacting the agency</a:t>
            </a:r>
          </a:p>
          <a:p>
            <a:r>
              <a:rPr lang="en-US" dirty="0" smtClean="0"/>
              <a:t>If agency has automated hiring system, check the status of your application online</a:t>
            </a:r>
          </a:p>
          <a:p>
            <a:endParaRPr lang="en-US" dirty="0"/>
          </a:p>
        </p:txBody>
      </p:sp>
      <p:sp>
        <p:nvSpPr>
          <p:cNvPr id="2" name="Title 1"/>
          <p:cNvSpPr>
            <a:spLocks noGrp="1"/>
          </p:cNvSpPr>
          <p:nvPr>
            <p:ph type="title"/>
          </p:nvPr>
        </p:nvSpPr>
        <p:spPr/>
        <p:txBody>
          <a:bodyPr/>
          <a:lstStyle/>
          <a:p>
            <a:r>
              <a:rPr lang="en-US" dirty="0" smtClean="0"/>
              <a:t>Waiting Period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r>
              <a:rPr lang="en-US" b="1" dirty="0"/>
              <a:t>K</a:t>
            </a:r>
            <a:r>
              <a:rPr lang="en-US" b="1" dirty="0" smtClean="0"/>
              <a:t>now the agency. </a:t>
            </a:r>
            <a:r>
              <a:rPr lang="en-US" dirty="0"/>
              <a:t>L</a:t>
            </a:r>
            <a:r>
              <a:rPr lang="en-US" dirty="0" smtClean="0"/>
              <a:t>ook at the website and recent press releases</a:t>
            </a:r>
          </a:p>
          <a:p>
            <a:r>
              <a:rPr lang="en-US" b="1" dirty="0" smtClean="0"/>
              <a:t>Bring a photo ID </a:t>
            </a:r>
            <a:r>
              <a:rPr lang="en-US" dirty="0" smtClean="0"/>
              <a:t>to pass a security screening</a:t>
            </a:r>
            <a:endParaRPr lang="en-US" b="1" dirty="0" smtClean="0"/>
          </a:p>
          <a:p>
            <a:r>
              <a:rPr lang="en-US" b="1" dirty="0" smtClean="0"/>
              <a:t>Showcase your stuff. </a:t>
            </a:r>
            <a:r>
              <a:rPr lang="en-US" dirty="0" smtClean="0"/>
              <a:t>Unlike private sector jobs, which place more emphasis on your personality and future ideas for a position, government interviews place a heavy weight on past performance and experience.</a:t>
            </a:r>
          </a:p>
          <a:p>
            <a:r>
              <a:rPr lang="en-US" b="1" dirty="0" smtClean="0"/>
              <a:t>Be professional </a:t>
            </a:r>
            <a:r>
              <a:rPr lang="en-US" dirty="0" smtClean="0"/>
              <a:t>while remaining personable</a:t>
            </a:r>
            <a:endParaRPr lang="en-US" b="1" dirty="0" smtClean="0"/>
          </a:p>
        </p:txBody>
      </p:sp>
      <p:sp>
        <p:nvSpPr>
          <p:cNvPr id="2" name="Title 1"/>
          <p:cNvSpPr>
            <a:spLocks noGrp="1"/>
          </p:cNvSpPr>
          <p:nvPr>
            <p:ph type="title"/>
          </p:nvPr>
        </p:nvSpPr>
        <p:spPr/>
        <p:txBody>
          <a:bodyPr/>
          <a:lstStyle/>
          <a:p>
            <a:r>
              <a:rPr lang="en-US" dirty="0" smtClean="0"/>
              <a:t>Interview</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Actuaries</a:t>
            </a:r>
          </a:p>
          <a:p>
            <a:r>
              <a:rPr lang="en-US" dirty="0"/>
              <a:t>Budget Analysts</a:t>
            </a:r>
          </a:p>
          <a:p>
            <a:r>
              <a:rPr lang="en-US" dirty="0"/>
              <a:t>Contract Specialists</a:t>
            </a:r>
          </a:p>
          <a:p>
            <a:r>
              <a:rPr lang="en-US" dirty="0"/>
              <a:t>Economists</a:t>
            </a:r>
          </a:p>
          <a:p>
            <a:r>
              <a:rPr lang="en-US" dirty="0"/>
              <a:t>Financial Analysts</a:t>
            </a:r>
          </a:p>
          <a:p>
            <a:r>
              <a:rPr lang="en-US" dirty="0"/>
              <a:t>Financial </a:t>
            </a:r>
            <a:r>
              <a:rPr lang="en-US" dirty="0" smtClean="0"/>
              <a:t>Institution </a:t>
            </a:r>
            <a:r>
              <a:rPr lang="en-US" dirty="0"/>
              <a:t>Examiners</a:t>
            </a:r>
          </a:p>
          <a:p>
            <a:r>
              <a:rPr lang="en-US" dirty="0" smtClean="0"/>
              <a:t>Government Accountability Office (GAO) </a:t>
            </a:r>
            <a:r>
              <a:rPr lang="en-US" dirty="0"/>
              <a:t>Analyst</a:t>
            </a:r>
          </a:p>
          <a:p>
            <a:r>
              <a:rPr lang="en-US" dirty="0"/>
              <a:t>Loan Specialists</a:t>
            </a:r>
          </a:p>
          <a:p>
            <a:r>
              <a:rPr lang="en-US" dirty="0"/>
              <a:t>Trade Specialists</a:t>
            </a:r>
          </a:p>
          <a:p>
            <a:r>
              <a:rPr lang="en-US" dirty="0"/>
              <a:t>Transportation </a:t>
            </a:r>
            <a:r>
              <a:rPr lang="en-US" dirty="0" smtClean="0"/>
              <a:t>Industrial Analysts</a:t>
            </a:r>
            <a:endParaRPr lang="en-US" dirty="0"/>
          </a:p>
        </p:txBody>
      </p:sp>
      <p:sp>
        <p:nvSpPr>
          <p:cNvPr id="2" name="Title 1"/>
          <p:cNvSpPr>
            <a:spLocks noGrp="1"/>
          </p:cNvSpPr>
          <p:nvPr>
            <p:ph type="title"/>
          </p:nvPr>
        </p:nvSpPr>
        <p:spPr/>
        <p:txBody>
          <a:bodyPr>
            <a:normAutofit fontScale="90000"/>
          </a:bodyPr>
          <a:lstStyle/>
          <a:p>
            <a:r>
              <a:rPr lang="en-US" dirty="0" smtClean="0"/>
              <a:t>Government Jobs for Economics Majors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Salary and Benefits: </a:t>
            </a:r>
            <a:r>
              <a:rPr lang="en-US" dirty="0"/>
              <a:t>a</a:t>
            </a:r>
            <a:r>
              <a:rPr lang="en-US" dirty="0" smtClean="0"/>
              <a:t>lways ask if the job offer is negotiable</a:t>
            </a:r>
          </a:p>
          <a:p>
            <a:pPr lvl="1"/>
            <a:r>
              <a:rPr lang="en-US" dirty="0" smtClean="0"/>
              <a:t>Given your experience and qualifications, salary can range within a GS series level</a:t>
            </a:r>
          </a:p>
          <a:p>
            <a:pPr lvl="1"/>
            <a:r>
              <a:rPr lang="en-US" dirty="0" smtClean="0"/>
              <a:t>Government job offers can include student loan repayments, signing bonuses, and alternative work schedules</a:t>
            </a:r>
          </a:p>
          <a:p>
            <a:r>
              <a:rPr lang="en-US" dirty="0" smtClean="0"/>
              <a:t>Ask for time to consider the offer against other job offers</a:t>
            </a:r>
          </a:p>
          <a:p>
            <a:r>
              <a:rPr lang="en-US" dirty="0" smtClean="0"/>
              <a:t>Remember to attend </a:t>
            </a:r>
            <a:r>
              <a:rPr lang="en-US" smtClean="0"/>
              <a:t>the U.VA. Government </a:t>
            </a:r>
            <a:r>
              <a:rPr lang="en-US" dirty="0" smtClean="0"/>
              <a:t>and Non-Profit Career Expo at Georgetown in February!</a:t>
            </a:r>
          </a:p>
          <a:p>
            <a:pPr lvl="1">
              <a:buFont typeface="Arial" pitchFamily="34" charset="0"/>
              <a:buChar char="•"/>
            </a:pPr>
            <a:endParaRPr lang="en-US" dirty="0" smtClean="0"/>
          </a:p>
          <a:p>
            <a:pPr lvl="1">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The Job Offer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690872"/>
          </a:xfrm>
        </p:spPr>
        <p:txBody>
          <a:bodyPr>
            <a:normAutofit lnSpcReduction="10000"/>
          </a:bodyPr>
          <a:lstStyle/>
          <a:p>
            <a:r>
              <a:rPr lang="en-US" dirty="0" smtClean="0"/>
              <a:t>Internship Program – usajobs.gov/</a:t>
            </a:r>
            <a:r>
              <a:rPr lang="en-US" dirty="0" err="1" smtClean="0"/>
              <a:t>studentsandgrads</a:t>
            </a:r>
            <a:endParaRPr lang="en-US" dirty="0" smtClean="0"/>
          </a:p>
          <a:p>
            <a:pPr lvl="1"/>
            <a:r>
              <a:rPr lang="en-US" dirty="0" smtClean="0"/>
              <a:t>For high school and undergraduate college students</a:t>
            </a:r>
          </a:p>
          <a:p>
            <a:r>
              <a:rPr lang="en-US" dirty="0" smtClean="0"/>
              <a:t>Recent Graduate Program</a:t>
            </a:r>
          </a:p>
          <a:p>
            <a:pPr lvl="1"/>
            <a:r>
              <a:rPr lang="en-US" dirty="0" smtClean="0"/>
              <a:t>For &lt; 2 year graduates of any trade, college or professional degree</a:t>
            </a:r>
          </a:p>
          <a:p>
            <a:r>
              <a:rPr lang="en-US" dirty="0" smtClean="0"/>
              <a:t>Presidential Management Fellows (PMF) Program – pmf.gov</a:t>
            </a:r>
          </a:p>
          <a:p>
            <a:pPr lvl="1"/>
            <a:r>
              <a:rPr lang="en-US" dirty="0" smtClean="0"/>
              <a:t>Leadership development for advanced degree (Masters, Ph.D.) candidates</a:t>
            </a:r>
          </a:p>
          <a:p>
            <a:pPr lvl="1"/>
            <a:r>
              <a:rPr lang="en-US" dirty="0" smtClean="0"/>
              <a:t>More competitive</a:t>
            </a:r>
          </a:p>
          <a:p>
            <a:pPr lvl="1"/>
            <a:r>
              <a:rPr lang="en-US" dirty="0" smtClean="0"/>
              <a:t>Administered by the Office of Personnel Management</a:t>
            </a:r>
          </a:p>
          <a:p>
            <a:pPr lvl="1">
              <a:buNone/>
            </a:pPr>
            <a:endParaRPr lang="en-US" dirty="0" smtClean="0"/>
          </a:p>
        </p:txBody>
      </p:sp>
      <p:sp>
        <p:nvSpPr>
          <p:cNvPr id="3" name="Title 2"/>
          <p:cNvSpPr>
            <a:spLocks noGrp="1"/>
          </p:cNvSpPr>
          <p:nvPr>
            <p:ph type="title"/>
          </p:nvPr>
        </p:nvSpPr>
        <p:spPr/>
        <p:txBody>
          <a:bodyPr/>
          <a:lstStyle/>
          <a:p>
            <a:r>
              <a:rPr lang="en-US" dirty="0" smtClean="0"/>
              <a:t>Special Programs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924800" cy="1829761"/>
          </a:xfrm>
        </p:spPr>
        <p:txBody>
          <a:bodyPr/>
          <a:lstStyle/>
          <a:p>
            <a:r>
              <a:rPr lang="en-US" dirty="0" smtClean="0"/>
              <a:t>Move on up…to your first government job!</a:t>
            </a:r>
            <a:endParaRPr lang="en-US" dirty="0"/>
          </a:p>
        </p:txBody>
      </p:sp>
      <p:pic>
        <p:nvPicPr>
          <p:cNvPr id="5" name="Picture 4" descr="ECO_header_simple.location.png"/>
          <p:cNvPicPr>
            <a:picLocks noChangeAspect="1"/>
          </p:cNvPicPr>
          <p:nvPr/>
        </p:nvPicPr>
        <p:blipFill>
          <a:blip r:embed="rId2" cstate="print"/>
          <a:stretch>
            <a:fillRect/>
          </a:stretch>
        </p:blipFill>
        <p:spPr>
          <a:xfrm>
            <a:off x="838200" y="609600"/>
            <a:ext cx="7543800" cy="9431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419600"/>
          </a:xfrm>
        </p:spPr>
        <p:txBody>
          <a:bodyPr>
            <a:normAutofit fontScale="92500"/>
          </a:bodyPr>
          <a:lstStyle/>
          <a:p>
            <a:r>
              <a:rPr lang="en-US" dirty="0" smtClean="0"/>
              <a:t>U.S. Dept of Labor</a:t>
            </a:r>
          </a:p>
          <a:p>
            <a:pPr lvl="1"/>
            <a:r>
              <a:rPr lang="en-US" dirty="0" smtClean="0"/>
              <a:t>Bureau of Labor Statistics (BLS)</a:t>
            </a:r>
          </a:p>
          <a:p>
            <a:r>
              <a:rPr lang="en-US" dirty="0" smtClean="0"/>
              <a:t>U.S. Dept of Commerce</a:t>
            </a:r>
          </a:p>
          <a:p>
            <a:pPr lvl="1"/>
            <a:r>
              <a:rPr lang="en-US" dirty="0" smtClean="0"/>
              <a:t>Including the Census Bureau, Bureau of Economic Analysis (BEA), Economics and Statistics Administration. Economic Development Administration</a:t>
            </a:r>
          </a:p>
          <a:p>
            <a:r>
              <a:rPr lang="en-US" dirty="0" smtClean="0"/>
              <a:t>Independent agencies</a:t>
            </a:r>
          </a:p>
          <a:p>
            <a:pPr lvl="1"/>
            <a:r>
              <a:rPr lang="en-US" dirty="0" smtClean="0"/>
              <a:t>Federal Reserve, FDIC, Federal Trade Commission </a:t>
            </a:r>
          </a:p>
          <a:p>
            <a:r>
              <a:rPr lang="en-US" dirty="0" smtClean="0">
                <a:sym typeface="Wingdings" pitchFamily="2" charset="2"/>
              </a:rPr>
              <a:t>Congressional Budget Office</a:t>
            </a:r>
            <a:endParaRPr lang="en-US" dirty="0">
              <a:sym typeface="Wingdings" pitchFamily="2" charset="2"/>
            </a:endParaRPr>
          </a:p>
          <a:p>
            <a:pPr>
              <a:buNone/>
            </a:pPr>
            <a:r>
              <a:rPr lang="en-US" dirty="0" smtClean="0">
                <a:sym typeface="Wingdings" pitchFamily="2" charset="2"/>
              </a:rPr>
              <a:t>However, economics majors can find jobs in nearly any area of the government</a:t>
            </a:r>
            <a:endParaRPr lang="en-US" dirty="0" smtClean="0"/>
          </a:p>
        </p:txBody>
      </p:sp>
      <p:sp>
        <p:nvSpPr>
          <p:cNvPr id="2" name="Title 1"/>
          <p:cNvSpPr>
            <a:spLocks noGrp="1"/>
          </p:cNvSpPr>
          <p:nvPr>
            <p:ph type="title"/>
          </p:nvPr>
        </p:nvSpPr>
        <p:spPr/>
        <p:txBody>
          <a:bodyPr>
            <a:normAutofit fontScale="90000"/>
          </a:bodyPr>
          <a:lstStyle/>
          <a:p>
            <a:r>
              <a:rPr lang="en-US" dirty="0" smtClean="0"/>
              <a:t>Popular government employers for Economics majors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USAJOBS.gov: the </a:t>
            </a:r>
            <a:r>
              <a:rPr lang="en-US" dirty="0"/>
              <a:t>o</a:t>
            </a:r>
            <a:r>
              <a:rPr lang="en-US" dirty="0" smtClean="0"/>
              <a:t>fficial source</a:t>
            </a:r>
          </a:p>
          <a:p>
            <a:pPr lvl="1"/>
            <a:r>
              <a:rPr lang="en-US" dirty="0" smtClean="0"/>
              <a:t>Posts </a:t>
            </a:r>
            <a:r>
              <a:rPr lang="en-US" b="1" dirty="0" smtClean="0"/>
              <a:t>vacancy notices</a:t>
            </a:r>
            <a:r>
              <a:rPr lang="en-US" dirty="0" smtClean="0"/>
              <a:t>, or job openings</a:t>
            </a:r>
          </a:p>
          <a:p>
            <a:r>
              <a:rPr lang="en-US" dirty="0" smtClean="0"/>
              <a:t>Contact agencies directly</a:t>
            </a:r>
          </a:p>
          <a:p>
            <a:pPr lvl="1"/>
            <a:r>
              <a:rPr lang="en-US" dirty="0" smtClean="0"/>
              <a:t>For assistance and information on special hiring programs</a:t>
            </a:r>
          </a:p>
          <a:p>
            <a:r>
              <a:rPr lang="en-US" dirty="0" smtClean="0"/>
              <a:t>Job fairs</a:t>
            </a:r>
          </a:p>
          <a:p>
            <a:r>
              <a:rPr lang="en-US" dirty="0" smtClean="0"/>
              <a:t>Networking</a:t>
            </a:r>
          </a:p>
        </p:txBody>
      </p:sp>
      <p:sp>
        <p:nvSpPr>
          <p:cNvPr id="2" name="Title 1"/>
          <p:cNvSpPr>
            <a:spLocks noGrp="1"/>
          </p:cNvSpPr>
          <p:nvPr>
            <p:ph type="title"/>
          </p:nvPr>
        </p:nvSpPr>
        <p:spPr/>
        <p:txBody>
          <a:bodyPr/>
          <a:lstStyle/>
          <a:p>
            <a:r>
              <a:rPr lang="en-US" dirty="0" smtClean="0"/>
              <a:t>The Search</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None/>
            </a:pPr>
            <a:r>
              <a:rPr lang="en-US" dirty="0" smtClean="0"/>
              <a:t>Legislative and judicial branch</a:t>
            </a:r>
          </a:p>
          <a:p>
            <a:pPr lvl="1">
              <a:buNone/>
            </a:pPr>
            <a:r>
              <a:rPr lang="en-US" dirty="0" smtClean="0"/>
              <a:t>Intelligence agencies</a:t>
            </a:r>
          </a:p>
          <a:p>
            <a:pPr lvl="1">
              <a:buNone/>
            </a:pPr>
            <a:r>
              <a:rPr lang="en-US" dirty="0" smtClean="0"/>
              <a:t>U.S. Postal Service</a:t>
            </a:r>
          </a:p>
          <a:p>
            <a:pPr lvl="1">
              <a:buNone/>
            </a:pPr>
            <a:r>
              <a:rPr lang="en-US" dirty="0" smtClean="0"/>
              <a:t>Military</a:t>
            </a:r>
          </a:p>
          <a:p>
            <a:pPr lvl="1">
              <a:buNone/>
            </a:pPr>
            <a:r>
              <a:rPr lang="en-US" dirty="0" smtClean="0"/>
              <a:t>Attorneys</a:t>
            </a:r>
          </a:p>
          <a:p>
            <a:pPr lvl="1">
              <a:buNone/>
            </a:pPr>
            <a:r>
              <a:rPr lang="en-US" dirty="0" smtClean="0"/>
              <a:t>Foreign service workers</a:t>
            </a:r>
          </a:p>
          <a:p>
            <a:pPr lvl="1">
              <a:buNone/>
            </a:pPr>
            <a:r>
              <a:rPr lang="en-US" dirty="0" smtClean="0"/>
              <a:t>Appointed positions</a:t>
            </a:r>
          </a:p>
          <a:p>
            <a:endParaRPr lang="en-US" dirty="0"/>
          </a:p>
        </p:txBody>
      </p:sp>
      <p:sp>
        <p:nvSpPr>
          <p:cNvPr id="2" name="Title 1"/>
          <p:cNvSpPr>
            <a:spLocks noGrp="1"/>
          </p:cNvSpPr>
          <p:nvPr>
            <p:ph type="title"/>
          </p:nvPr>
        </p:nvSpPr>
        <p:spPr/>
        <p:txBody>
          <a:bodyPr/>
          <a:lstStyle/>
          <a:p>
            <a:r>
              <a:rPr lang="en-US" dirty="0" smtClean="0"/>
              <a:t>Not listed on USA JOBS: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normAutofit/>
          </a:bodyPr>
          <a:lstStyle/>
          <a:p>
            <a:r>
              <a:rPr lang="en-US" dirty="0"/>
              <a:t>C</a:t>
            </a:r>
            <a:r>
              <a:rPr lang="en-US" dirty="0" smtClean="0"/>
              <a:t>onsulting firms and other employment agencies regularly place employees on contract jobs in federal agencies. These jobs, which are available in many fields, often segue into permanent federal jobs or yield networking contacts that provide inside tracks to federal jobs. </a:t>
            </a:r>
            <a:br>
              <a:rPr lang="en-US" dirty="0" smtClean="0"/>
            </a:br>
            <a:r>
              <a:rPr lang="en-US" dirty="0" smtClean="0"/>
              <a:t/>
            </a:r>
            <a:br>
              <a:rPr lang="en-US" dirty="0" smtClean="0"/>
            </a:br>
            <a:endParaRPr lang="en-US" dirty="0"/>
          </a:p>
        </p:txBody>
      </p:sp>
      <p:sp>
        <p:nvSpPr>
          <p:cNvPr id="2" name="Title 1"/>
          <p:cNvSpPr>
            <a:spLocks noGrp="1"/>
          </p:cNvSpPr>
          <p:nvPr>
            <p:ph type="title"/>
          </p:nvPr>
        </p:nvSpPr>
        <p:spPr>
          <a:xfrm>
            <a:off x="533400" y="533400"/>
            <a:ext cx="8229600" cy="1143000"/>
          </a:xfrm>
        </p:spPr>
        <p:txBody>
          <a:bodyPr>
            <a:normAutofit fontScale="90000"/>
          </a:bodyPr>
          <a:lstStyle/>
          <a:p>
            <a:r>
              <a:rPr lang="en-US" dirty="0" smtClean="0"/>
              <a:t>Alternate Route: </a:t>
            </a:r>
            <a:br>
              <a:rPr lang="en-US" dirty="0" smtClean="0"/>
            </a:br>
            <a:r>
              <a:rPr lang="en-US" dirty="0" smtClean="0"/>
              <a:t>Starting in the Private </a:t>
            </a:r>
            <a:r>
              <a:rPr lang="en-US" dirty="0"/>
              <a:t>S</a:t>
            </a:r>
            <a:r>
              <a:rPr lang="en-US" dirty="0" smtClean="0"/>
              <a:t>ector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Keep it concise </a:t>
            </a:r>
          </a:p>
          <a:p>
            <a:pPr lvl="1"/>
            <a:r>
              <a:rPr lang="en-US" dirty="0" smtClean="0"/>
              <a:t>Agencies can receive hundreds of applications for a position. Make sure your cover letter is simple, to the point, and clearly conveys that you have the specific skills posted in the vacancy notice. </a:t>
            </a:r>
          </a:p>
          <a:p>
            <a:pPr lvl="1"/>
            <a:r>
              <a:rPr lang="en-US" dirty="0" smtClean="0"/>
              <a:t>Bullet points or making a two-column cover letter is appropriate, but not necessary. </a:t>
            </a:r>
          </a:p>
        </p:txBody>
      </p:sp>
      <p:sp>
        <p:nvSpPr>
          <p:cNvPr id="2" name="Title 1"/>
          <p:cNvSpPr>
            <a:spLocks noGrp="1"/>
          </p:cNvSpPr>
          <p:nvPr>
            <p:ph type="title"/>
          </p:nvPr>
        </p:nvSpPr>
        <p:spPr/>
        <p:txBody>
          <a:bodyPr>
            <a:normAutofit fontScale="90000"/>
          </a:bodyPr>
          <a:lstStyle/>
          <a:p>
            <a:r>
              <a:rPr lang="en-US" dirty="0" smtClean="0"/>
              <a:t>The Application Process: </a:t>
            </a:r>
            <a:br>
              <a:rPr lang="en-US" dirty="0" smtClean="0"/>
            </a:br>
            <a:r>
              <a:rPr lang="en-US" dirty="0" smtClean="0"/>
              <a:t>Cover Letter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581400" cy="5211762"/>
          </a:xfrm>
        </p:spPr>
        <p:txBody>
          <a:bodyPr>
            <a:normAutofit/>
          </a:bodyPr>
          <a:lstStyle/>
          <a:p>
            <a:r>
              <a:rPr lang="en-US" dirty="0" smtClean="0"/>
              <a:t>Sample Cover Letter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100" dirty="0" smtClean="0"/>
              <a:t> - from </a:t>
            </a:r>
            <a:r>
              <a:rPr lang="en-US" sz="1100" dirty="0" err="1" smtClean="0"/>
              <a:t>Hoos</a:t>
            </a:r>
            <a:r>
              <a:rPr lang="en-US" sz="1100" dirty="0" smtClean="0"/>
              <a:t> Guide, a publication of University Career Services</a:t>
            </a:r>
            <a:endParaRPr lang="en-US" sz="1100" dirty="0"/>
          </a:p>
        </p:txBody>
      </p:sp>
      <p:pic>
        <p:nvPicPr>
          <p:cNvPr id="2050" name="Picture 2" descr="C:\Users\loj2fz\Desktop\Hoos Guide\HoosGuide_Page_30.jpg"/>
          <p:cNvPicPr>
            <a:picLocks noChangeAspect="1" noChangeArrowheads="1"/>
          </p:cNvPicPr>
          <p:nvPr/>
        </p:nvPicPr>
        <p:blipFill>
          <a:blip r:embed="rId2" cstate="print"/>
          <a:srcRect l="51389" t="10127" r="1510" b="6539"/>
          <a:stretch>
            <a:fillRect/>
          </a:stretch>
        </p:blipFill>
        <p:spPr bwMode="auto">
          <a:xfrm>
            <a:off x="4114800" y="0"/>
            <a:ext cx="4953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4953000"/>
          </a:xfrm>
        </p:spPr>
        <p:txBody>
          <a:bodyPr>
            <a:normAutofit/>
          </a:bodyPr>
          <a:lstStyle/>
          <a:p>
            <a:r>
              <a:rPr lang="en-US" dirty="0" smtClean="0"/>
              <a:t>General Overview:</a:t>
            </a:r>
          </a:p>
          <a:p>
            <a:pPr lvl="1"/>
            <a:r>
              <a:rPr lang="en-US" dirty="0" smtClean="0"/>
              <a:t>Most agencies have agency-specific resume builders</a:t>
            </a:r>
          </a:p>
          <a:p>
            <a:pPr lvl="2"/>
            <a:r>
              <a:rPr lang="en-US" dirty="0" smtClean="0"/>
              <a:t>Often 3 to 5 pages </a:t>
            </a:r>
          </a:p>
          <a:p>
            <a:pPr lvl="1"/>
            <a:r>
              <a:rPr lang="en-US" dirty="0" smtClean="0"/>
              <a:t>Point system</a:t>
            </a:r>
          </a:p>
          <a:p>
            <a:pPr lvl="2"/>
            <a:r>
              <a:rPr lang="en-US" dirty="0" smtClean="0"/>
              <a:t>Your resume will be screened by computers and given a </a:t>
            </a:r>
            <a:r>
              <a:rPr lang="en-US" b="1" dirty="0" smtClean="0"/>
              <a:t>point value </a:t>
            </a:r>
            <a:r>
              <a:rPr lang="en-US" dirty="0" smtClean="0"/>
              <a:t>based on keywords you provide before being passed on to a hiring manager</a:t>
            </a:r>
          </a:p>
          <a:p>
            <a:pPr lvl="1"/>
            <a:r>
              <a:rPr lang="en-US" dirty="0" smtClean="0"/>
              <a:t>Beat the computers</a:t>
            </a:r>
          </a:p>
          <a:p>
            <a:pPr lvl="2"/>
            <a:r>
              <a:rPr lang="en-US" dirty="0" smtClean="0"/>
              <a:t>Be specific as possible in your resume, listing any skills and experience applicable to the job description, and include information provided in the following slides</a:t>
            </a:r>
          </a:p>
          <a:p>
            <a:pPr lvl="2"/>
            <a:r>
              <a:rPr lang="en-US" dirty="0" smtClean="0"/>
              <a:t>Use keywords from the vacancy notice as applicable</a:t>
            </a:r>
          </a:p>
        </p:txBody>
      </p:sp>
      <p:sp>
        <p:nvSpPr>
          <p:cNvPr id="2" name="Title 1"/>
          <p:cNvSpPr>
            <a:spLocks noGrp="1"/>
          </p:cNvSpPr>
          <p:nvPr>
            <p:ph type="title"/>
          </p:nvPr>
        </p:nvSpPr>
        <p:spPr/>
        <p:txBody>
          <a:bodyPr>
            <a:normAutofit fontScale="90000"/>
          </a:bodyPr>
          <a:lstStyle/>
          <a:p>
            <a:r>
              <a:rPr lang="en-US" dirty="0" smtClean="0"/>
              <a:t>Application Process:</a:t>
            </a:r>
            <a:br>
              <a:rPr lang="en-US" dirty="0" smtClean="0"/>
            </a:br>
            <a:r>
              <a:rPr lang="en-US" dirty="0" smtClean="0"/>
              <a:t>Resume</a:t>
            </a:r>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1023</Words>
  <Application>Microsoft Office PowerPoint</Application>
  <PresentationFormat>On-screen Show (4:3)</PresentationFormat>
  <Paragraphs>139</Paragraphs>
  <Slides>22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Lucida Sans Unicode</vt:lpstr>
      <vt:lpstr>Verdana</vt:lpstr>
      <vt:lpstr>Wingdings</vt:lpstr>
      <vt:lpstr>Wingdings 2</vt:lpstr>
      <vt:lpstr>Wingdings 3</vt:lpstr>
      <vt:lpstr>Custom Design</vt:lpstr>
      <vt:lpstr>Concourse</vt:lpstr>
      <vt:lpstr>Applying for a Federal Government Job</vt:lpstr>
      <vt:lpstr>Government Jobs for Economics Majors</vt:lpstr>
      <vt:lpstr>Popular government employers for Economics majors</vt:lpstr>
      <vt:lpstr>The Search</vt:lpstr>
      <vt:lpstr>Not listed on USA JOBS:</vt:lpstr>
      <vt:lpstr>Alternate Route:  Starting in the Private Sector</vt:lpstr>
      <vt:lpstr>The Application Process:  Cover Letter</vt:lpstr>
      <vt:lpstr>Sample Cover Letter      - from Hoos Guide, a publication of University Career Services</vt:lpstr>
      <vt:lpstr>Application Process: Resume</vt:lpstr>
      <vt:lpstr>Application Process: Resume</vt:lpstr>
      <vt:lpstr>Sample Resume 1st  page     - from Hoos Guide, a publication of University Career Services</vt:lpstr>
      <vt:lpstr>Application Process: Resume</vt:lpstr>
      <vt:lpstr>Application Process: Resume</vt:lpstr>
      <vt:lpstr>Always include…</vt:lpstr>
      <vt:lpstr>Series Levels</vt:lpstr>
      <vt:lpstr>Application Process:  The KSA</vt:lpstr>
      <vt:lpstr>Additional Materials</vt:lpstr>
      <vt:lpstr>Waiting Period</vt:lpstr>
      <vt:lpstr>Interview</vt:lpstr>
      <vt:lpstr>The Job Offer</vt:lpstr>
      <vt:lpstr>Special Programs</vt:lpstr>
      <vt:lpstr>Move on up…to your first government job!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Land a Government Job</dc:title>
  <dc:creator>UVA</dc:creator>
  <cp:lastModifiedBy>Jones, Jennifer Hoffman (Jen) (jlh7b)</cp:lastModifiedBy>
  <cp:revision>47</cp:revision>
  <dcterms:created xsi:type="dcterms:W3CDTF">2013-06-06T13:07:53Z</dcterms:created>
  <dcterms:modified xsi:type="dcterms:W3CDTF">2015-05-28T15:39:00Z</dcterms:modified>
</cp:coreProperties>
</file>